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y="5143500" cx="9144000"/>
  <p:notesSz cx="6858000" cy="9144000"/>
  <p:embeddedFontLst>
    <p:embeddedFont>
      <p:font typeface="IBM Plex Sans"/>
      <p:bold r:id="rId28"/>
      <p:boldItalic r:id="rId29"/>
    </p:embeddedFont>
    <p:embeddedFont>
      <p:font typeface="Alice"/>
      <p:regular r:id="rId30"/>
    </p:embeddedFont>
    <p:embeddedFont>
      <p:font typeface="Poppins SemiBold"/>
      <p:regular r:id="rId31"/>
      <p:bold r:id="rId32"/>
      <p:italic r:id="rId33"/>
      <p:boldItalic r:id="rId34"/>
    </p:embeddedFont>
    <p:embeddedFont>
      <p:font typeface="Eater"/>
      <p:regular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font" Target="fonts/IBMPlexSans-bold.fntdata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IBMPlexSans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PoppinsSemiBold-regular.fntdata"/><Relationship Id="rId30" Type="http://schemas.openxmlformats.org/officeDocument/2006/relationships/font" Target="fonts/Alice-regular.fntdata"/><Relationship Id="rId11" Type="http://schemas.openxmlformats.org/officeDocument/2006/relationships/slide" Target="slides/slide4.xml"/><Relationship Id="rId33" Type="http://schemas.openxmlformats.org/officeDocument/2006/relationships/font" Target="fonts/PoppinsSemiBold-italic.fntdata"/><Relationship Id="rId10" Type="http://schemas.openxmlformats.org/officeDocument/2006/relationships/slide" Target="slides/slide3.xml"/><Relationship Id="rId32" Type="http://schemas.openxmlformats.org/officeDocument/2006/relationships/font" Target="fonts/PoppinsSemiBold-bold.fntdata"/><Relationship Id="rId13" Type="http://schemas.openxmlformats.org/officeDocument/2006/relationships/slide" Target="slides/slide6.xml"/><Relationship Id="rId35" Type="http://schemas.openxmlformats.org/officeDocument/2006/relationships/font" Target="fonts/Eater-regular.fntdata"/><Relationship Id="rId12" Type="http://schemas.openxmlformats.org/officeDocument/2006/relationships/slide" Target="slides/slide5.xml"/><Relationship Id="rId34" Type="http://schemas.openxmlformats.org/officeDocument/2006/relationships/font" Target="fonts/PoppinsSemiBold-bold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gif>
</file>

<file path=ppt/media/image14.jpg>
</file>

<file path=ppt/media/image15.png>
</file>

<file path=ppt/media/image16.png>
</file>

<file path=ppt/media/image17.png>
</file>

<file path=ppt/media/image2.png>
</file>

<file path=ppt/media/image4.png>
</file>

<file path=ppt/media/image6.png>
</file>

<file path=ppt/media/image7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4a4062657_12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g354a4062657_12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9e9f875705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g39e9f875705_0_1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9e9f87570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39e9f875705_0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9e9f87570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39e9f875705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9e9f875705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g39e9f875705_0_1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9e9f875705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39e9f875705_0_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9e9f87570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39e9f875705_0_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9e9f875705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39e9f875705_0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9e9f875705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39e9f875705_0_1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9e9f875705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g39e9f875705_0_1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4a4062657_8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g354a4062657_8_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54a4062657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354a4062657_8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54a406265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354a4062657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4a4062657_8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354a4062657_8_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54a4062657_8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354a4062657_8_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9e9f87570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39e9f875705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9e9f87570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39e9f875705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9e9f87570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39e9f875705_0_1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9e9f87570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39e9f875705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9e9f87570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39e9f875705_0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7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0" name="Google Shape;140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" name="Google Shape;145;p28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6" name="Google Shape;146;p2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7" name="Google Shape;147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8" name="Google Shape;148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2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5" name="Google Shape;155;p2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8" name="Google Shape;158;p30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9" name="Google Shape;159;p30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0" name="Google Shape;160;p30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1" name="Google Shape;161;p30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2" name="Google Shape;162;p3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3" name="Google Shape;163;p3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4" name="Google Shape;164;p3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3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3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9" name="Google Shape;169;p3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2" name="Google Shape;172;p3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3" name="Google Shape;173;p3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6" name="Google Shape;176;p33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77" name="Google Shape;177;p33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78" name="Google Shape;178;p3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3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3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3" name="Google Shape;183;p34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34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85" name="Google Shape;185;p3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6" name="Google Shape;186;p3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3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0" name="Google Shape;190;p35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1" name="Google Shape;191;p3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3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3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6" name="Google Shape;196;p36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7" name="Google Shape;197;p3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3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2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jpg"/><Relationship Id="rId4" Type="http://schemas.openxmlformats.org/officeDocument/2006/relationships/image" Target="../media/image4.png"/><Relationship Id="rId5" Type="http://schemas.openxmlformats.org/officeDocument/2006/relationships/image" Target="../media/image15.png"/><Relationship Id="rId6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1.png"/><Relationship Id="rId8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6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309" name="Google Shape;30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6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1" name="Google Shape;311;p46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2" name="Google Shape;312;p46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13" name="Google Shape;313;p46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314" name="Google Shape;314;p46"/>
          <p:cNvSpPr txBox="1"/>
          <p:nvPr/>
        </p:nvSpPr>
        <p:spPr>
          <a:xfrm>
            <a:off x="1270150" y="1650100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315" name="Google Shape;315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29" y="0"/>
            <a:ext cx="913554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321" name="Google Shape;32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7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3" name="Google Shape;323;p47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4" name="Google Shape;324;p47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25" name="Google Shape;325;p47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Commands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326" name="Google Shape;326;p47"/>
          <p:cNvSpPr txBox="1"/>
          <p:nvPr/>
        </p:nvSpPr>
        <p:spPr>
          <a:xfrm>
            <a:off x="1270150" y="1650100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curl </a:t>
            </a:r>
            <a:r>
              <a:rPr lang="en-GB" sz="2000">
                <a:solidFill>
                  <a:schemeClr val="lt1"/>
                </a:solidFill>
              </a:rPr>
              <a:t>- transfers data to and from servers using URL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find</a:t>
            </a:r>
            <a:r>
              <a:rPr lang="en-GB" sz="2000">
                <a:solidFill>
                  <a:schemeClr val="lt1"/>
                </a:solidFill>
              </a:rPr>
              <a:t> - searches for files or directories based on conditions 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grep</a:t>
            </a:r>
            <a:r>
              <a:rPr lang="en-GB" sz="2000">
                <a:solidFill>
                  <a:schemeClr val="lt1"/>
                </a:solidFill>
              </a:rPr>
              <a:t> &lt;...&gt; - searches for the given </a:t>
            </a:r>
            <a:r>
              <a:rPr lang="en-GB" sz="2000">
                <a:solidFill>
                  <a:schemeClr val="lt1"/>
                </a:solidFill>
              </a:rPr>
              <a:t>input</a:t>
            </a:r>
            <a:r>
              <a:rPr lang="en-GB" sz="2000">
                <a:solidFill>
                  <a:schemeClr val="lt1"/>
                </a:solidFill>
              </a:rPr>
              <a:t> in...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less</a:t>
            </a:r>
            <a:r>
              <a:rPr lang="en-GB" sz="2000">
                <a:solidFill>
                  <a:schemeClr val="lt1"/>
                </a:solidFill>
              </a:rPr>
              <a:t> - makes file outputs scrollable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head</a:t>
            </a:r>
            <a:r>
              <a:rPr lang="en-GB" sz="2000">
                <a:solidFill>
                  <a:schemeClr val="lt1"/>
                </a:solidFill>
              </a:rPr>
              <a:t> - displays the first lines of a file (as many as you choose)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tail</a:t>
            </a:r>
            <a:r>
              <a:rPr lang="en-GB" sz="2000">
                <a:solidFill>
                  <a:schemeClr val="lt1"/>
                </a:solidFill>
              </a:rPr>
              <a:t> - displays the last lines of a file (as many as you choose)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8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332" name="Google Shape;33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8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4" name="Google Shape;334;p48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5" name="Google Shape;335;p48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36" name="Google Shape;336;p48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CHanging Permissions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337" name="Google Shape;337;p48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chmod</a:t>
            </a:r>
            <a:r>
              <a:rPr lang="en-GB" sz="2000">
                <a:solidFill>
                  <a:schemeClr val="lt1"/>
                </a:solidFill>
              </a:rPr>
              <a:t> - modify file permissions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000"/>
              <a:buChar char="○"/>
            </a:pPr>
            <a:r>
              <a:rPr lang="en-GB" sz="2000">
                <a:solidFill>
                  <a:srgbClr val="FF9900"/>
                </a:solidFill>
              </a:rPr>
              <a:t>600 for RSA Private Keys</a:t>
            </a:r>
            <a:endParaRPr sz="2000">
              <a:solidFill>
                <a:srgbClr val="FF99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GB" sz="2000">
                <a:solidFill>
                  <a:schemeClr val="lt1"/>
                </a:solidFill>
              </a:rPr>
              <a:t>r - read permissions, 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GB" sz="2000">
                <a:solidFill>
                  <a:schemeClr val="lt1"/>
                </a:solidFill>
              </a:rPr>
              <a:t>w - write permissions, 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GB" sz="2000">
                <a:solidFill>
                  <a:schemeClr val="lt1"/>
                </a:solidFill>
              </a:rPr>
              <a:t>x - execute permissions</a:t>
            </a:r>
            <a:endParaRPr sz="2000"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read (4), write (2), execute (1)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chown - changes the user or group ownership  of a file/directory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9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343" name="Google Shape;343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9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5" name="Google Shape;345;p49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6" name="Google Shape;346;p49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47" name="Google Shape;347;p49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348" name="Google Shape;348;p49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349" name="Google Shape;349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10750" y="748400"/>
            <a:ext cx="4456499" cy="39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355" name="Google Shape;355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0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7" name="Google Shape;357;p50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8" name="Google Shape;358;p50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59" name="Google Shape;359;p50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Terminal Text Editor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360" name="Google Shape;360;p50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nano</a:t>
            </a:r>
            <a:r>
              <a:rPr lang="en-GB" sz="2000">
                <a:solidFill>
                  <a:schemeClr val="lt1"/>
                </a:solidFill>
              </a:rPr>
              <a:t> - easiest to use, displays commands at the bottom of the screen 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vim</a:t>
            </a:r>
            <a:r>
              <a:rPr lang="en-GB" sz="2000">
                <a:solidFill>
                  <a:schemeClr val="lt1"/>
                </a:solidFill>
              </a:rPr>
              <a:t> - based on vi (vi  IMproved)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vi</a:t>
            </a:r>
            <a:r>
              <a:rPr lang="en-GB" sz="2000">
                <a:solidFill>
                  <a:schemeClr val="lt1"/>
                </a:solidFill>
              </a:rPr>
              <a:t> - to exit, press escape, type ‘ :q! ’ and press enter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361" name="Google Shape;361;p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07375" y="3339449"/>
            <a:ext cx="5197924" cy="142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367" name="Google Shape;367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1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9" name="Google Shape;369;p51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0" name="Google Shape;370;p51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71" name="Google Shape;371;p51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Installing Application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372" name="Google Shape;372;p51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sudo apt update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sudo apt full-upgrade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sudo apt install &lt;package_name&gt; 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git clone &lt;url&gt;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2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378" name="Google Shape;378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52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0" name="Google Shape;380;p52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1" name="Google Shape;381;p52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82" name="Google Shape;382;p52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Pre-Installed Packages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383" name="Google Shape;383;p52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https://www.kali.org/tools/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384" name="Google Shape;384;p5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38976" y="2314950"/>
            <a:ext cx="4266051" cy="243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3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390" name="Google Shape;390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53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2" name="Google Shape;392;p53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3" name="Google Shape;393;p53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94" name="Google Shape;394;p53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Piping and redirection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395" name="Google Shape;395;p53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Using ( | ) - chain multiple commands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example - command 1 | command 2 | command 3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Used to chain related commands 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Uses the output of one command as the input for the next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redirection - used similarly 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&gt;  - inputs the output of a command to given file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&lt; - inputs the content of a file into a command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4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401" name="Google Shape;40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54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3" name="Google Shape;403;p54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4" name="Google Shape;404;p54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05" name="Google Shape;405;p54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Random Tips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406" name="Google Shape;406;p54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Passwords </a:t>
            </a:r>
            <a:r>
              <a:rPr lang="en-GB" sz="2000">
                <a:solidFill>
                  <a:schemeClr val="lt1"/>
                </a:solidFill>
              </a:rPr>
              <a:t>are not</a:t>
            </a:r>
            <a:r>
              <a:rPr lang="en-GB" sz="2000">
                <a:solidFill>
                  <a:schemeClr val="lt1"/>
                </a:solidFill>
              </a:rPr>
              <a:t> shown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Copy - ctrl+shift+c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paste - ctrl+shift+v 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To </a:t>
            </a:r>
            <a:r>
              <a:rPr lang="en-GB" sz="2000">
                <a:solidFill>
                  <a:schemeClr val="lt1"/>
                </a:solidFill>
              </a:rPr>
              <a:t>interrupt</a:t>
            </a:r>
            <a:r>
              <a:rPr lang="en-GB" sz="2000">
                <a:solidFill>
                  <a:schemeClr val="lt1"/>
                </a:solidFill>
              </a:rPr>
              <a:t> a process - ctrl+c 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sudo -l lists all sudo privileges the current user has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5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12" name="Google Shape;412;p55"/>
          <p:cNvSpPr/>
          <p:nvPr/>
        </p:nvSpPr>
        <p:spPr>
          <a:xfrm>
            <a:off x="4100266" y="3827288"/>
            <a:ext cx="943468" cy="1099720"/>
          </a:xfrm>
          <a:custGeom>
            <a:rect b="b" l="l" r="r" t="t"/>
            <a:pathLst>
              <a:path extrusionOk="0" h="2199439" w="1886935">
                <a:moveTo>
                  <a:pt x="0" y="0"/>
                </a:moveTo>
                <a:lnTo>
                  <a:pt x="1886936" y="0"/>
                </a:lnTo>
                <a:lnTo>
                  <a:pt x="1886936" y="2199438"/>
                </a:lnTo>
                <a:lnTo>
                  <a:pt x="0" y="21994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3" name="Google Shape;413;p55"/>
          <p:cNvSpPr/>
          <p:nvPr/>
        </p:nvSpPr>
        <p:spPr>
          <a:xfrm>
            <a:off x="1441101" y="1052998"/>
            <a:ext cx="6261798" cy="2584415"/>
          </a:xfrm>
          <a:custGeom>
            <a:rect b="b" l="l" r="r" t="t"/>
            <a:pathLst>
              <a:path extrusionOk="0" h="5168830" w="12523597">
                <a:moveTo>
                  <a:pt x="0" y="0"/>
                </a:moveTo>
                <a:lnTo>
                  <a:pt x="12523596" y="0"/>
                </a:lnTo>
                <a:lnTo>
                  <a:pt x="12523596" y="5168830"/>
                </a:lnTo>
                <a:lnTo>
                  <a:pt x="0" y="51688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4" name="Google Shape;414;p55"/>
          <p:cNvSpPr txBox="1"/>
          <p:nvPr/>
        </p:nvSpPr>
        <p:spPr>
          <a:xfrm>
            <a:off x="3256501" y="155125"/>
            <a:ext cx="2631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Practical</a:t>
            </a:r>
            <a:endParaRPr sz="700"/>
          </a:p>
        </p:txBody>
      </p:sp>
      <p:sp>
        <p:nvSpPr>
          <p:cNvPr id="415" name="Google Shape;415;p55"/>
          <p:cNvSpPr txBox="1"/>
          <p:nvPr/>
        </p:nvSpPr>
        <p:spPr>
          <a:xfrm>
            <a:off x="1412400" y="2083613"/>
            <a:ext cx="6319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lt1"/>
                </a:solidFill>
              </a:rPr>
              <a:t>https://tryhackme.com/room/linuxstrengthtraining</a:t>
            </a:r>
            <a:endParaRPr sz="2200">
              <a:solidFill>
                <a:schemeClr val="lt1"/>
              </a:solidFill>
            </a:endParaRPr>
          </a:p>
        </p:txBody>
      </p:sp>
      <p:pic>
        <p:nvPicPr>
          <p:cNvPr id="416" name="Google Shape;416;p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8"/>
          <p:cNvSpPr/>
          <p:nvPr/>
        </p:nvSpPr>
        <p:spPr>
          <a:xfrm>
            <a:off x="0" y="0"/>
            <a:ext cx="9144000" cy="6096000"/>
          </a:xfrm>
          <a:custGeom>
            <a:rect b="b" l="l" r="r" t="t"/>
            <a:pathLst>
              <a:path extrusionOk="0" h="12192000" w="18288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2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09" name="Google Shape;209;p38"/>
          <p:cNvGrpSpPr/>
          <p:nvPr/>
        </p:nvGrpSpPr>
        <p:grpSpPr>
          <a:xfrm>
            <a:off x="-220774" y="1887607"/>
            <a:ext cx="9585548" cy="3255895"/>
            <a:chOff x="0" y="-38100"/>
            <a:chExt cx="5049177" cy="1715039"/>
          </a:xfrm>
        </p:grpSpPr>
        <p:sp>
          <p:nvSpPr>
            <p:cNvPr id="210" name="Google Shape;210;p38"/>
            <p:cNvSpPr/>
            <p:nvPr/>
          </p:nvSpPr>
          <p:spPr>
            <a:xfrm>
              <a:off x="0" y="0"/>
              <a:ext cx="5049177" cy="1676939"/>
            </a:xfrm>
            <a:custGeom>
              <a:rect b="b" l="l" r="r" t="t"/>
              <a:pathLst>
                <a:path extrusionOk="0" h="1676939" w="5049177">
                  <a:moveTo>
                    <a:pt x="0" y="0"/>
                  </a:moveTo>
                  <a:lnTo>
                    <a:pt x="5049177" y="0"/>
                  </a:lnTo>
                  <a:lnTo>
                    <a:pt x="5049177" y="1676939"/>
                  </a:lnTo>
                  <a:lnTo>
                    <a:pt x="0" y="1676939"/>
                  </a:lnTo>
                  <a:close/>
                </a:path>
              </a:pathLst>
            </a:cu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11" name="Google Shape;211;p38"/>
            <p:cNvSpPr txBox="1"/>
            <p:nvPr/>
          </p:nvSpPr>
          <p:spPr>
            <a:xfrm>
              <a:off x="0" y="-38100"/>
              <a:ext cx="5049177" cy="17150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2" name="Google Shape;212;p38"/>
          <p:cNvGrpSpPr/>
          <p:nvPr/>
        </p:nvGrpSpPr>
        <p:grpSpPr>
          <a:xfrm>
            <a:off x="508472" y="2965908"/>
            <a:ext cx="8115300" cy="1701570"/>
            <a:chOff x="0" y="-38100"/>
            <a:chExt cx="4274726" cy="896301"/>
          </a:xfrm>
        </p:grpSpPr>
        <p:sp>
          <p:nvSpPr>
            <p:cNvPr id="213" name="Google Shape;213;p38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FFFFFF">
                  <a:alpha val="600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8"/>
            <p:cNvSpPr txBox="1"/>
            <p:nvPr/>
          </p:nvSpPr>
          <p:spPr>
            <a:xfrm>
              <a:off x="0" y="-38100"/>
              <a:ext cx="4274726" cy="8963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5" name="Google Shape;215;p38"/>
          <p:cNvGrpSpPr/>
          <p:nvPr/>
        </p:nvGrpSpPr>
        <p:grpSpPr>
          <a:xfrm>
            <a:off x="514350" y="2965908"/>
            <a:ext cx="8115300" cy="1701570"/>
            <a:chOff x="0" y="-38100"/>
            <a:chExt cx="4274726" cy="896301"/>
          </a:xfrm>
        </p:grpSpPr>
        <p:sp>
          <p:nvSpPr>
            <p:cNvPr id="216" name="Google Shape;216;p38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FFFFFF">
                <a:alpha val="15294"/>
              </a:srgbClr>
            </a:solidFill>
            <a:ln cap="rnd" cmpd="sng" w="38100">
              <a:solidFill>
                <a:srgbClr val="FFFFFF">
                  <a:alpha val="15294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8"/>
            <p:cNvSpPr txBox="1"/>
            <p:nvPr/>
          </p:nvSpPr>
          <p:spPr>
            <a:xfrm>
              <a:off x="0" y="-38100"/>
              <a:ext cx="4274726" cy="8963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8" name="Google Shape;218;p38"/>
          <p:cNvGrpSpPr/>
          <p:nvPr/>
        </p:nvGrpSpPr>
        <p:grpSpPr>
          <a:xfrm rot="-5400000">
            <a:off x="6847428" y="-119834"/>
            <a:ext cx="2176738" cy="2416406"/>
            <a:chOff x="0" y="-38100"/>
            <a:chExt cx="1146594" cy="1272839"/>
          </a:xfrm>
        </p:grpSpPr>
        <p:sp>
          <p:nvSpPr>
            <p:cNvPr id="219" name="Google Shape;219;p38"/>
            <p:cNvSpPr/>
            <p:nvPr/>
          </p:nvSpPr>
          <p:spPr>
            <a:xfrm>
              <a:off x="0" y="0"/>
              <a:ext cx="1146594" cy="1234739"/>
            </a:xfrm>
            <a:custGeom>
              <a:rect b="b" l="l" r="r" t="t"/>
              <a:pathLst>
                <a:path extrusionOk="0" h="1234739" w="1146594">
                  <a:moveTo>
                    <a:pt x="0" y="0"/>
                  </a:moveTo>
                  <a:lnTo>
                    <a:pt x="1146594" y="0"/>
                  </a:lnTo>
                  <a:lnTo>
                    <a:pt x="1146594" y="1234739"/>
                  </a:lnTo>
                  <a:lnTo>
                    <a:pt x="0" y="1234739"/>
                  </a:lnTo>
                  <a:close/>
                </a:path>
              </a:pathLst>
            </a:custGeom>
            <a:gradFill>
              <a:gsLst>
                <a:gs pos="0">
                  <a:srgbClr val="08172A">
                    <a:alpha val="0"/>
                  </a:srgbClr>
                </a:gs>
                <a:gs pos="50000">
                  <a:srgbClr val="08172A">
                    <a:alpha val="0"/>
                  </a:srgbClr>
                </a:gs>
                <a:gs pos="100000">
                  <a:srgbClr val="09182B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20" name="Google Shape;220;p38"/>
            <p:cNvSpPr txBox="1"/>
            <p:nvPr/>
          </p:nvSpPr>
          <p:spPr>
            <a:xfrm>
              <a:off x="0" y="-38100"/>
              <a:ext cx="1146594" cy="12728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1" name="Google Shape;221;p38"/>
          <p:cNvSpPr/>
          <p:nvPr/>
        </p:nvSpPr>
        <p:spPr>
          <a:xfrm>
            <a:off x="7463587" y="454983"/>
            <a:ext cx="1264423" cy="1473830"/>
          </a:xfrm>
          <a:custGeom>
            <a:rect b="b" l="l" r="r" t="t"/>
            <a:pathLst>
              <a:path extrusionOk="0" h="2947660" w="2528846">
                <a:moveTo>
                  <a:pt x="0" y="0"/>
                </a:moveTo>
                <a:lnTo>
                  <a:pt x="2528847" y="0"/>
                </a:lnTo>
                <a:lnTo>
                  <a:pt x="2528847" y="2947660"/>
                </a:lnTo>
                <a:lnTo>
                  <a:pt x="0" y="29476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2" name="Google Shape;222;p38"/>
          <p:cNvSpPr txBox="1"/>
          <p:nvPr/>
        </p:nvSpPr>
        <p:spPr>
          <a:xfrm>
            <a:off x="514350" y="509588"/>
            <a:ext cx="3486006" cy="1100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DMU </a:t>
            </a:r>
            <a:endParaRPr sz="7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Hacking Society</a:t>
            </a:r>
            <a:endParaRPr sz="700"/>
          </a:p>
        </p:txBody>
      </p:sp>
      <p:sp>
        <p:nvSpPr>
          <p:cNvPr id="223" name="Google Shape;223;p38"/>
          <p:cNvSpPr txBox="1"/>
          <p:nvPr/>
        </p:nvSpPr>
        <p:spPr>
          <a:xfrm>
            <a:off x="602175" y="3117250"/>
            <a:ext cx="7935000" cy="14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lt1"/>
                </a:solidFill>
                <a:latin typeface="Eater"/>
                <a:ea typeface="Eater"/>
                <a:cs typeface="Eater"/>
                <a:sym typeface="Eater"/>
              </a:rPr>
              <a:t>Spooky Linux</a:t>
            </a:r>
            <a:endParaRPr sz="4800">
              <a:solidFill>
                <a:schemeClr val="lt1"/>
              </a:solidFill>
              <a:latin typeface="Eater"/>
              <a:ea typeface="Eater"/>
              <a:cs typeface="Eater"/>
              <a:sym typeface="Eat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6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22" name="Google Shape;422;p56"/>
          <p:cNvSpPr txBox="1"/>
          <p:nvPr/>
        </p:nvSpPr>
        <p:spPr>
          <a:xfrm>
            <a:off x="742448" y="490538"/>
            <a:ext cx="1115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9"/>
          <p:cNvSpPr/>
          <p:nvPr/>
        </p:nvSpPr>
        <p:spPr>
          <a:xfrm>
            <a:off x="0" y="0"/>
            <a:ext cx="1010412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pic>
        <p:nvPicPr>
          <p:cNvPr id="229" name="Google Shape;22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9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1" name="Google Shape;231;p39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2" name="Google Shape;232;p39"/>
          <p:cNvSpPr/>
          <p:nvPr/>
        </p:nvSpPr>
        <p:spPr>
          <a:xfrm>
            <a:off x="5477416" y="1838245"/>
            <a:ext cx="1956401" cy="2057400"/>
          </a:xfrm>
          <a:custGeom>
            <a:rect b="b" l="l" r="r" t="t"/>
            <a:pathLst>
              <a:path extrusionOk="0" h="4114800" w="3912801">
                <a:moveTo>
                  <a:pt x="0" y="0"/>
                </a:moveTo>
                <a:lnTo>
                  <a:pt x="3912801" y="0"/>
                </a:lnTo>
                <a:lnTo>
                  <a:pt x="39128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3" name="Google Shape;233;p39"/>
          <p:cNvSpPr/>
          <p:nvPr/>
        </p:nvSpPr>
        <p:spPr>
          <a:xfrm>
            <a:off x="1710184" y="1838245"/>
            <a:ext cx="2916418" cy="2057400"/>
          </a:xfrm>
          <a:custGeom>
            <a:rect b="b" l="l" r="r" t="t"/>
            <a:pathLst>
              <a:path extrusionOk="0" h="4114800" w="5832835">
                <a:moveTo>
                  <a:pt x="0" y="0"/>
                </a:moveTo>
                <a:lnTo>
                  <a:pt x="5832835" y="0"/>
                </a:lnTo>
                <a:lnTo>
                  <a:pt x="58328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4" name="Google Shape;234;p39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>
              <a:solidFill>
                <a:srgbClr val="FF0000"/>
              </a:solidFill>
            </a:endParaRPr>
          </a:p>
        </p:txBody>
      </p:sp>
      <p:sp>
        <p:nvSpPr>
          <p:cNvPr id="235" name="Google Shape;235;p39"/>
          <p:cNvSpPr txBox="1"/>
          <p:nvPr/>
        </p:nvSpPr>
        <p:spPr>
          <a:xfrm>
            <a:off x="1052140" y="712073"/>
            <a:ext cx="7039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D0nt d0 1ll3gal sh1t</a:t>
            </a:r>
            <a:endParaRPr sz="7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236" name="Google Shape;236;p39"/>
          <p:cNvSpPr txBox="1"/>
          <p:nvPr/>
        </p:nvSpPr>
        <p:spPr>
          <a:xfrm>
            <a:off x="1710184" y="4180840"/>
            <a:ext cx="572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2600" u="none" cap="none" strike="noStrike">
                <a:solidFill>
                  <a:srgbClr val="D9D9D9"/>
                </a:solidFill>
                <a:latin typeface="Eater"/>
                <a:ea typeface="Eater"/>
                <a:cs typeface="Eater"/>
                <a:sym typeface="Eater"/>
              </a:rPr>
              <a:t>please..</a:t>
            </a:r>
            <a:endParaRPr sz="700">
              <a:latin typeface="Eater"/>
              <a:ea typeface="Eater"/>
              <a:cs typeface="Eater"/>
              <a:sym typeface="Ea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pic>
        <p:nvPicPr>
          <p:cNvPr id="242" name="Google Shape;24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0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4" name="Google Shape;244;p40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5" name="Google Shape;245;p40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46" name="Google Shape;246;p40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Announcements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247" name="Google Shape;247;p40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Hoodies/Q-Zips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BT Talk (Red Team) (Tues)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Airbus Day (18th)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Other Talks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Memberships 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Gradcracker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253" name="Google Shape;25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1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5" name="Google Shape;255;p41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6" name="Google Shape;256;p41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57" name="Google Shape;257;p41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What is Linux?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258" name="Google Shape;258;p41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Linux is an open-source operating system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Has different distributions - Debian, Arch, Kali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Kali is standard for penetration testing and digital forensics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GB" sz="2000">
                <a:solidFill>
                  <a:schemeClr val="lt1"/>
                </a:solidFill>
              </a:rPr>
              <a:t>over 600 pre-installed tools - Nmap, Metasploit, Wireshark, etc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GB" sz="2000">
                <a:solidFill>
                  <a:schemeClr val="lt1"/>
                </a:solidFill>
              </a:rPr>
              <a:t>Customisable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GB" sz="2000">
                <a:solidFill>
                  <a:schemeClr val="lt1"/>
                </a:solidFill>
              </a:rPr>
              <a:t>Easy to use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t/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2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264" name="Google Shape;26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2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6" name="Google Shape;266;p42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7" name="Google Shape;267;p42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68" name="Google Shape;268;p42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Structure?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269" name="Google Shape;269;p42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boot</a:t>
            </a:r>
            <a:r>
              <a:rPr lang="en-GB">
                <a:solidFill>
                  <a:schemeClr val="lt1"/>
                </a:solidFill>
              </a:rPr>
              <a:t> - contains boot loader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etc</a:t>
            </a:r>
            <a:r>
              <a:rPr lang="en-GB">
                <a:solidFill>
                  <a:schemeClr val="lt1"/>
                </a:solidFill>
              </a:rPr>
              <a:t> - contains system config files and directories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/etc/passwd</a:t>
            </a:r>
            <a:r>
              <a:rPr lang="en-GB">
                <a:solidFill>
                  <a:schemeClr val="lt1"/>
                </a:solidFill>
              </a:rPr>
              <a:t> - contains user info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/</a:t>
            </a:r>
            <a:r>
              <a:rPr b="1" lang="en-GB">
                <a:solidFill>
                  <a:schemeClr val="lt1"/>
                </a:solidFill>
              </a:rPr>
              <a:t>etc</a:t>
            </a:r>
            <a:r>
              <a:rPr b="1" lang="en-GB">
                <a:solidFill>
                  <a:schemeClr val="lt1"/>
                </a:solidFill>
              </a:rPr>
              <a:t>/shadow</a:t>
            </a:r>
            <a:r>
              <a:rPr lang="en-GB">
                <a:solidFill>
                  <a:schemeClr val="lt1"/>
                </a:solidFill>
              </a:rPr>
              <a:t> - stores encrypted passwords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dev</a:t>
            </a:r>
            <a:r>
              <a:rPr lang="en-GB">
                <a:solidFill>
                  <a:schemeClr val="lt1"/>
                </a:solidFill>
              </a:rPr>
              <a:t> - contains files relating too devices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mnt</a:t>
            </a:r>
            <a:r>
              <a:rPr lang="en-GB">
                <a:solidFill>
                  <a:schemeClr val="lt1"/>
                </a:solidFill>
              </a:rPr>
              <a:t> - location for </a:t>
            </a:r>
            <a:r>
              <a:rPr lang="en-GB">
                <a:solidFill>
                  <a:schemeClr val="lt1"/>
                </a:solidFill>
              </a:rPr>
              <a:t>temporarily</a:t>
            </a:r>
            <a:r>
              <a:rPr lang="en-GB">
                <a:solidFill>
                  <a:schemeClr val="lt1"/>
                </a:solidFill>
              </a:rPr>
              <a:t> mounting file systems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var</a:t>
            </a:r>
            <a:r>
              <a:rPr lang="en-GB">
                <a:solidFill>
                  <a:schemeClr val="lt1"/>
                </a:solidFill>
              </a:rPr>
              <a:t> - programs store runtime info 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bin</a:t>
            </a:r>
            <a:r>
              <a:rPr lang="en-GB">
                <a:solidFill>
                  <a:schemeClr val="lt1"/>
                </a:solidFill>
              </a:rPr>
              <a:t> - contains executable files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tmp</a:t>
            </a:r>
            <a:r>
              <a:rPr lang="en-GB">
                <a:solidFill>
                  <a:schemeClr val="lt1"/>
                </a:solidFill>
              </a:rPr>
              <a:t> - temporary files - deleted when system restarts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home</a:t>
            </a:r>
            <a:r>
              <a:rPr lang="en-GB">
                <a:solidFill>
                  <a:schemeClr val="lt1"/>
                </a:solidFill>
              </a:rPr>
              <a:t> - contains the personal directories for users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root</a:t>
            </a:r>
            <a:r>
              <a:rPr lang="en-GB">
                <a:solidFill>
                  <a:schemeClr val="lt1"/>
                </a:solidFill>
              </a:rPr>
              <a:t> - home directory of the root user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proc </a:t>
            </a:r>
            <a:r>
              <a:rPr lang="en-GB">
                <a:solidFill>
                  <a:schemeClr val="lt1"/>
                </a:solidFill>
              </a:rPr>
              <a:t>- info on currently running processes 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3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275" name="Google Shape;27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3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7" name="Google Shape;277;p43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8" name="Google Shape;278;p43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79" name="Google Shape;279;p43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280" name="Google Shape;280;p43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81" name="Google Shape;281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2000" y="666750"/>
            <a:ext cx="762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287" name="Google Shape;28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4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9" name="Google Shape;289;p44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0" name="Google Shape;290;p44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91" name="Google Shape;291;p44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Commands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292" name="Google Shape;292;p44"/>
          <p:cNvSpPr txBox="1"/>
          <p:nvPr/>
        </p:nvSpPr>
        <p:spPr>
          <a:xfrm>
            <a:off x="1270150" y="1783525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man - shows the manual for each command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GB" sz="2000">
                <a:solidFill>
                  <a:schemeClr val="lt1"/>
                </a:solidFill>
              </a:rPr>
              <a:t>--help - quick summary of command usage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GB" sz="2000">
                <a:solidFill>
                  <a:schemeClr val="lt1"/>
                </a:solidFill>
              </a:rPr>
              <a:t>Both will show the flags that can be used and what they are used for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GB" sz="2000">
                <a:solidFill>
                  <a:schemeClr val="lt1"/>
                </a:solidFill>
              </a:rPr>
              <a:t>Flags are options used to modify the command &amp; fine-tunes the command - more precise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GB" sz="2000">
                <a:solidFill>
                  <a:schemeClr val="lt1"/>
                </a:solidFill>
              </a:rPr>
              <a:t>(-) for single-letter flags, (--) for long-form flags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/>
          <p:nvPr/>
        </p:nvSpPr>
        <p:spPr>
          <a:xfrm>
            <a:off x="0" y="0"/>
            <a:ext cx="1001268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pic>
        <p:nvPicPr>
          <p:cNvPr id="298" name="Google Shape;29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0"/>
            <a:ext cx="9277998" cy="5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45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0" name="Google Shape;300;p45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1" name="Google Shape;301;p45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02" name="Google Shape;302;p45"/>
          <p:cNvSpPr txBox="1"/>
          <p:nvPr/>
        </p:nvSpPr>
        <p:spPr>
          <a:xfrm>
            <a:off x="2811088" y="803125"/>
            <a:ext cx="36558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980000"/>
                </a:solidFill>
                <a:latin typeface="Eater"/>
                <a:ea typeface="Eater"/>
                <a:cs typeface="Eater"/>
                <a:sym typeface="Eater"/>
              </a:rPr>
              <a:t>Commands</a:t>
            </a:r>
            <a:endParaRPr b="1" sz="2600">
              <a:solidFill>
                <a:srgbClr val="980000"/>
              </a:solidFill>
              <a:latin typeface="Eater"/>
              <a:ea typeface="Eater"/>
              <a:cs typeface="Eater"/>
              <a:sym typeface="Eater"/>
            </a:endParaRPr>
          </a:p>
        </p:txBody>
      </p:sp>
      <p:sp>
        <p:nvSpPr>
          <p:cNvPr id="303" name="Google Shape;303;p45"/>
          <p:cNvSpPr txBox="1"/>
          <p:nvPr/>
        </p:nvSpPr>
        <p:spPr>
          <a:xfrm>
            <a:off x="1270150" y="1650100"/>
            <a:ext cx="67377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cd - change directory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pwd - print working directory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ls - lists contents of the current directory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cat &lt;filename&gt; - outputs the inputted files contents 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cp - copy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rm - delete/remove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strings - find sequences of printable strings and prints them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mkdir - make a directory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touch - create an empty file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whoami - displays the username of the current user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id - displays info about the user id and user groups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